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4" r:id="rId3"/>
    <p:sldId id="263" r:id="rId4"/>
    <p:sldId id="279" r:id="rId5"/>
    <p:sldId id="256" r:id="rId6"/>
    <p:sldId id="258" r:id="rId7"/>
    <p:sldId id="259" r:id="rId8"/>
    <p:sldId id="260" r:id="rId9"/>
    <p:sldId id="262" r:id="rId10"/>
    <p:sldId id="278" r:id="rId11"/>
    <p:sldId id="261" r:id="rId12"/>
    <p:sldId id="265" r:id="rId13"/>
    <p:sldId id="266" r:id="rId14"/>
    <p:sldId id="270" r:id="rId15"/>
    <p:sldId id="277" r:id="rId16"/>
    <p:sldId id="276" r:id="rId17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14D843-5D01-B511-209E-69E2F6E1C2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23799-E7C4-5868-7C1D-1FFC50DDE3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FA5A1452-0587-49F6-84CA-C6D9982637A6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7B2BC-619F-48D9-2B4B-3C2E6B44C3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6945AF-10D7-2EB4-DD21-DAEEA4DE50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793ABC88-FB52-4ED2-A19D-2134B9887E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19337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6C79D40E-30D5-473F-91EA-AD0EBB55665A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C44F1C2-5E93-42B4-9AAE-06BEC519C91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6160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B5A0-4FE2-5C66-7885-56365E95F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75C59D-16E7-080B-552D-CCC4C8FD4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4BA9C-6189-6494-E1BC-72D61FDBA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37EDD-FC0E-4036-6314-013C2D85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4DFA9-CF71-B892-193D-66441EAF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746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B7E0-F83F-28C9-2AB3-F6740C1B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2E444-C3DB-81BB-00CF-95F031CB6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5FB36-3403-A532-C1F6-C6C81AC1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9DBFA-AA2D-F0DF-1717-A7CF0548F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7AD65-E334-1256-D14C-AD741956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33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159A04-826D-B3B7-57A6-219FF57E7C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06717-89FA-0E37-3078-AE6E1CDD4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D551A-501D-7914-535C-E098AB447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A3AA3-53E0-6E71-53C1-FAE95CA06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24865-DDDA-CE33-7476-1E45A561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271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5769D-4652-4AE0-79D1-DAAA6251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E1179-3827-A446-BE7B-C814A1752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B589E-3189-1855-F30C-3016F5580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B58C9-3534-09C0-D721-97FA8456E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E139B-CC04-E19D-C68D-9748132F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764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3E3C-D4C6-A0C3-748A-A050FD7D0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56BAC-82EE-ABC5-8762-231D22EBF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E7EE8-D6F1-32B2-CF16-6564A380F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14C29-30CF-8DD4-3950-FA3AF7D4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26FD1-64D1-7DC1-7634-0D1E2193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630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782E-DFF6-980B-DE8B-C9A946DE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612C0-16B8-94FB-D20E-0CD9B80CB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2514A-9A20-5585-47DC-FFB515483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670A7-D8AF-C367-0CD5-6F9837716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594C8-6189-3843-F7D3-A96D4CADC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C29A2-A78F-0272-2517-780CDCA4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891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6383-E72C-B1FF-2515-4A2198DF8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FF00E-CEB5-5A4B-BFAF-94310E303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962D0-C512-AA41-4043-BE4A1F824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2B5C58-BD30-B85F-BA0A-A99393398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C338E-416E-7BAB-F45E-0EBEC87E6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7F9168-1123-8D73-6128-01E3ACBF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92277C-323F-1338-5ED6-95EC1EB4E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7A8FB7-C361-C927-DBBD-C20603FD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726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6720-B44B-18BD-CDE4-10D43A00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60D38-3B5A-76FD-E3A3-3EA1E843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619FC-0BAE-C173-4781-DEDB23C0E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B8065-FA41-210A-4A9C-8B257ED9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744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D9204-65CD-A0AB-FABF-A4C8501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E1FAD2-06BD-3B04-D0E2-86DC18132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8C3DB-98FC-1EBB-1CC5-EFCD19B9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564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34AF0-2AD2-5C54-9B0A-E97FC506E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6F970-7FD3-3F6D-3E1D-1023FA4AD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16EFB8-0C0A-00EB-DB2E-746317644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F9787-C3E1-79A9-DC19-50C03695A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53946-D2F3-F893-4E4C-4ED454E8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7FC15-97AE-175C-9C9F-531EE5C6C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29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C526F-BC02-D2E0-6D54-AF58CCF9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307EFE-81B5-72EE-8512-2F97D39A8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6801B-C095-8F21-59B2-E7B26ABC2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00D4F-55C7-E77B-7530-362A478B6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3E0F1-3A07-6167-8C30-100786F64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FDA66-CC17-AB17-FAF3-6D6148EA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990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74527B-F7C9-81E7-3868-420DBC9B2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2E219-2F20-08B7-5400-001F91967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E5E1B-ABEC-7BA6-8278-5238998B4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94274-9FE3-696B-42EC-0BA0CC0E4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C2981-E8E5-F730-4C7D-320B089D9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692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364457-9AE2-EF93-CC4B-12276FBC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8063" y="-45288"/>
            <a:ext cx="6775874" cy="1488333"/>
          </a:xfrm>
        </p:spPr>
        <p:txBody>
          <a:bodyPr>
            <a:normAutofit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#22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Pixel to Pixel Operations (Part 2)</a:t>
            </a:r>
            <a:endParaRPr lang="he-IL" sz="32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310BE6-3F81-9FB9-07A6-25E1FC274E98}"/>
              </a:ext>
            </a:extLst>
          </p:cNvPr>
          <p:cNvGraphicFramePr>
            <a:graphicFrameLocks noGrp="1"/>
          </p:cNvGraphicFramePr>
          <p:nvPr/>
        </p:nvGraphicFramePr>
        <p:xfrm>
          <a:off x="505839" y="1443045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DD76-149D-5CD9-20D8-E0D7C8A1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1</a:t>
            </a:fld>
            <a:endParaRPr lang="he-IL" sz="1600" dirty="0"/>
          </a:p>
        </p:txBody>
      </p:sp>
      <p:pic>
        <p:nvPicPr>
          <p:cNvPr id="2" name="Picture 1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30125289-0874-E85E-63D6-B9B4F2C31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4" y="3236167"/>
            <a:ext cx="1642513" cy="1846851"/>
          </a:xfrm>
          <a:prstGeom prst="rect">
            <a:avLst/>
          </a:prstGeom>
        </p:spPr>
      </p:pic>
      <p:pic>
        <p:nvPicPr>
          <p:cNvPr id="7" name="Picture 6" descr="A person in a uniform&#10;&#10;Description automatically generated">
            <a:extLst>
              <a:ext uri="{FF2B5EF4-FFF2-40B4-BE49-F238E27FC236}">
                <a16:creationId xmlns:a16="http://schemas.microsoft.com/office/drawing/2014/main" id="{475EB80C-A92F-F3B4-12B8-2283C49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26894"/>
            <a:ext cx="1462391" cy="2065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24B95-E992-B8A2-C876-E5178DBD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8295"/>
            <a:ext cx="1550593" cy="206573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ECA60B-3674-650A-5502-62E9FA037AB6}"/>
              </a:ext>
            </a:extLst>
          </p:cNvPr>
          <p:cNvGraphicFramePr>
            <a:graphicFrameLocks noGrp="1"/>
          </p:cNvGraphicFramePr>
          <p:nvPr/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CF5CA309-35FB-8F7C-74FD-F7F0FF21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EA6DD5D2-0039-7666-5028-9983FEBA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F34B2-5484-C4F2-4E38-483B3E34E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8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E6299-1F72-16FD-33F6-05EE0D0F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2881" y="6492875"/>
            <a:ext cx="32911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10</a:t>
            </a:fld>
            <a:endParaRPr lang="he-IL" sz="140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9D910C37-902A-DB82-F3BD-98994E532E96}"/>
              </a:ext>
            </a:extLst>
          </p:cNvPr>
          <p:cNvSpPr txBox="1"/>
          <p:nvPr/>
        </p:nvSpPr>
        <p:spPr>
          <a:xfrm>
            <a:off x="2253574" y="0"/>
            <a:ext cx="768485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22.5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fifth important function – the “main”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7644B-81B0-49F5-014F-411497650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6" y="1045522"/>
            <a:ext cx="9686925" cy="2724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E806D3-43A2-6D78-C10C-343608844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58" y="4764526"/>
            <a:ext cx="10782084" cy="1227712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7041A7C-8B3F-3871-C35F-14771D9E180A}"/>
              </a:ext>
            </a:extLst>
          </p:cNvPr>
          <p:cNvSpPr/>
          <p:nvPr/>
        </p:nvSpPr>
        <p:spPr>
          <a:xfrm>
            <a:off x="5779849" y="3876765"/>
            <a:ext cx="632298" cy="8412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5EE17-95D3-E31F-DF02-2E172A29DAE8}"/>
              </a:ext>
            </a:extLst>
          </p:cNvPr>
          <p:cNvSpPr/>
          <p:nvPr/>
        </p:nvSpPr>
        <p:spPr>
          <a:xfrm>
            <a:off x="4160193" y="6198781"/>
            <a:ext cx="3871609" cy="4766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percentages will be assigned to the ‘button’ and ‘upper’ variables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91035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8F14C08-2039-9C98-5ED1-584C5A231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989" y="763321"/>
            <a:ext cx="2558576" cy="26656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85BE55-A717-75CF-F00A-66B69CCB2E13}"/>
              </a:ext>
            </a:extLst>
          </p:cNvPr>
          <p:cNvSpPr txBox="1"/>
          <p:nvPr/>
        </p:nvSpPr>
        <p:spPr>
          <a:xfrm>
            <a:off x="362896" y="577294"/>
            <a:ext cx="402725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Original photo (spoiled): A211.bmp 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7CB0DDB-16C3-E5E5-7FE2-ED9F7B04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9379" y="0"/>
            <a:ext cx="382621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11</a:t>
            </a:fld>
            <a:endParaRPr lang="he-IL" sz="140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EC4795D7-6907-95AE-697E-C8E7357EE737}"/>
              </a:ext>
            </a:extLst>
          </p:cNvPr>
          <p:cNvSpPr txBox="1"/>
          <p:nvPr/>
        </p:nvSpPr>
        <p:spPr>
          <a:xfrm>
            <a:off x="2488663" y="-47491"/>
            <a:ext cx="731033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22.6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1/4 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945B59-D869-F334-C669-5F3AF0428200}"/>
              </a:ext>
            </a:extLst>
          </p:cNvPr>
          <p:cNvGrpSpPr/>
          <p:nvPr/>
        </p:nvGrpSpPr>
        <p:grpSpPr>
          <a:xfrm>
            <a:off x="6703473" y="235144"/>
            <a:ext cx="4613038" cy="3250238"/>
            <a:chOff x="6703473" y="235144"/>
            <a:chExt cx="4613038" cy="325023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B6708E5-9CF5-9EB0-AAE8-58225BE1DE9A}"/>
                </a:ext>
              </a:extLst>
            </p:cNvPr>
            <p:cNvSpPr/>
            <p:nvPr/>
          </p:nvSpPr>
          <p:spPr>
            <a:xfrm>
              <a:off x="8740305" y="1822414"/>
              <a:ext cx="257781" cy="10229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9B96C5-EFC6-02F9-3F50-ABB393CB80A3}"/>
                </a:ext>
              </a:extLst>
            </p:cNvPr>
            <p:cNvSpPr/>
            <p:nvPr/>
          </p:nvSpPr>
          <p:spPr>
            <a:xfrm>
              <a:off x="9280189" y="1191436"/>
              <a:ext cx="408561" cy="586192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BBCF964-CDCE-50E6-7D70-3E29AF5677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655" y="501139"/>
              <a:ext cx="671209" cy="69029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ACC171-CE7D-E22F-3E57-35665F04C4DF}"/>
                </a:ext>
              </a:extLst>
            </p:cNvPr>
            <p:cNvSpPr/>
            <p:nvPr/>
          </p:nvSpPr>
          <p:spPr>
            <a:xfrm>
              <a:off x="10291864" y="235144"/>
              <a:ext cx="1024647" cy="3210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27F79A-35CA-AD40-6467-A9E78053D76A}"/>
                </a:ext>
              </a:extLst>
            </p:cNvPr>
            <p:cNvSpPr/>
            <p:nvPr/>
          </p:nvSpPr>
          <p:spPr>
            <a:xfrm>
              <a:off x="6703473" y="3164369"/>
              <a:ext cx="1331576" cy="32101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CCC64E-D5FF-D8D8-CE52-2A972D433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5049" y="2755759"/>
              <a:ext cx="705256" cy="4086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813CE04-D4DD-8820-6FD6-C6ADCCF2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7" y="1048231"/>
            <a:ext cx="4522971" cy="341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70B43B-73B1-2BB5-500E-A3E17A17E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792" y="4276725"/>
            <a:ext cx="3133725" cy="25812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105341-1F11-CF8D-C25C-004D59E53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610" y="4305300"/>
            <a:ext cx="2419350" cy="25527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C899E4E-034C-6E6B-559A-CD86F19E3C2E}"/>
              </a:ext>
            </a:extLst>
          </p:cNvPr>
          <p:cNvSpPr/>
          <p:nvPr/>
        </p:nvSpPr>
        <p:spPr>
          <a:xfrm>
            <a:off x="5741497" y="4023806"/>
            <a:ext cx="1331576" cy="2529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column</a:t>
            </a:r>
            <a:endParaRPr lang="he-IL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46733E-876E-8B82-0E2E-028E83D95670}"/>
              </a:ext>
            </a:extLst>
          </p:cNvPr>
          <p:cNvSpPr/>
          <p:nvPr/>
        </p:nvSpPr>
        <p:spPr>
          <a:xfrm>
            <a:off x="8869195" y="4023805"/>
            <a:ext cx="1331576" cy="2529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row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6057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5A1E83-FA25-13A4-9C3E-6660444A9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143" y="1181064"/>
            <a:ext cx="2336058" cy="2480672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0903F88-CF1C-745A-8AC0-1C1756AB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25342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12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1371D6CA-D6BB-76AA-B3CF-540475C5C60E}"/>
              </a:ext>
            </a:extLst>
          </p:cNvPr>
          <p:cNvSpPr txBox="1"/>
          <p:nvPr/>
        </p:nvSpPr>
        <p:spPr>
          <a:xfrm>
            <a:off x="-87549" y="-12758"/>
            <a:ext cx="122795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22.6 –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2/4 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E9A33-081C-1834-078E-33CAB5EEACD4}"/>
              </a:ext>
            </a:extLst>
          </p:cNvPr>
          <p:cNvSpPr txBox="1"/>
          <p:nvPr/>
        </p:nvSpPr>
        <p:spPr>
          <a:xfrm>
            <a:off x="0" y="568445"/>
            <a:ext cx="514228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20%-80% Algorithm applied on A211.bmp image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DA5E3A-E3F0-4ED2-DB5C-7659B9560FF2}"/>
              </a:ext>
            </a:extLst>
          </p:cNvPr>
          <p:cNvGrpSpPr/>
          <p:nvPr/>
        </p:nvGrpSpPr>
        <p:grpSpPr>
          <a:xfrm>
            <a:off x="7590567" y="569921"/>
            <a:ext cx="4613038" cy="3250238"/>
            <a:chOff x="6703473" y="235144"/>
            <a:chExt cx="4613038" cy="325023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12B25B-ACFA-7B2B-9DAE-696E0949BA5A}"/>
                </a:ext>
              </a:extLst>
            </p:cNvPr>
            <p:cNvSpPr/>
            <p:nvPr/>
          </p:nvSpPr>
          <p:spPr>
            <a:xfrm>
              <a:off x="8759761" y="1821011"/>
              <a:ext cx="347613" cy="10229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8C08D7-6608-6F84-C6FF-F5E56AA9FF3D}"/>
                </a:ext>
              </a:extLst>
            </p:cNvPr>
            <p:cNvSpPr/>
            <p:nvPr/>
          </p:nvSpPr>
          <p:spPr>
            <a:xfrm>
              <a:off x="9280189" y="1191436"/>
              <a:ext cx="408561" cy="586192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8435B3-16E3-CB3D-7FDF-E0614CEA6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655" y="501139"/>
              <a:ext cx="671209" cy="69029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EF4BF5E-DDFD-7FF3-0A32-FC329B8A5FC9}"/>
                </a:ext>
              </a:extLst>
            </p:cNvPr>
            <p:cNvSpPr/>
            <p:nvPr/>
          </p:nvSpPr>
          <p:spPr>
            <a:xfrm>
              <a:off x="10291864" y="235144"/>
              <a:ext cx="1024647" cy="3210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A0D75BE-FF75-F423-644C-128A1AF8AB99}"/>
                </a:ext>
              </a:extLst>
            </p:cNvPr>
            <p:cNvSpPr/>
            <p:nvPr/>
          </p:nvSpPr>
          <p:spPr>
            <a:xfrm>
              <a:off x="6703473" y="3164369"/>
              <a:ext cx="1331576" cy="32101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3C84D34-7B50-8372-2741-8115B7ECF0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5049" y="2755759"/>
              <a:ext cx="705256" cy="4086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0F7E7DD-2C2A-A114-AC0F-A9359E051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3" y="1135053"/>
            <a:ext cx="4992721" cy="3744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17369D-143C-49F9-2B02-FFBB4C922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076" y="4324350"/>
            <a:ext cx="2419350" cy="2533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7E8E42-40FB-EB2D-7A1B-3040C0C85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876" y="4305300"/>
            <a:ext cx="3171825" cy="25527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9245E61-DAF1-2F7A-EB0E-31409087BD2A}"/>
              </a:ext>
            </a:extLst>
          </p:cNvPr>
          <p:cNvSpPr/>
          <p:nvPr/>
        </p:nvSpPr>
        <p:spPr>
          <a:xfrm>
            <a:off x="5838774" y="4039329"/>
            <a:ext cx="1331576" cy="2529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column</a:t>
            </a:r>
            <a:endParaRPr lang="he-I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E8BC0-8895-5035-4222-1643EA49F5FB}"/>
              </a:ext>
            </a:extLst>
          </p:cNvPr>
          <p:cNvSpPr/>
          <p:nvPr/>
        </p:nvSpPr>
        <p:spPr>
          <a:xfrm>
            <a:off x="8966472" y="4039328"/>
            <a:ext cx="1331576" cy="2529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row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39288D-0B69-2774-2F03-F30575622B26}"/>
              </a:ext>
            </a:extLst>
          </p:cNvPr>
          <p:cNvSpPr txBox="1"/>
          <p:nvPr/>
        </p:nvSpPr>
        <p:spPr>
          <a:xfrm>
            <a:off x="142976" y="5249493"/>
            <a:ext cx="4477662" cy="12003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 rtl="0"/>
            <a:r>
              <a:rPr lang="en-US" b="1" dirty="0"/>
              <a:t>One can see that the algorithm made the photo brighter, gray levels were changed significantly and the objects (fruits &amp; vegetables) are more distinguishable.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E25F8C-E57A-5655-4A81-076BE1F856DD}"/>
              </a:ext>
            </a:extLst>
          </p:cNvPr>
          <p:cNvSpPr txBox="1"/>
          <p:nvPr/>
        </p:nvSpPr>
        <p:spPr>
          <a:xfrm>
            <a:off x="5147160" y="1336210"/>
            <a:ext cx="3631658" cy="175432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 can see that unlike the Original spoiled photo - values are more “balanced” and in our 20%-80% photo they vary from the bottom to the top as shown using BMPViewer profilers below: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04396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27D6C8-44C3-707E-727B-AF0038BB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0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13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80966E7A-5234-D697-614C-79734C30D78A}"/>
              </a:ext>
            </a:extLst>
          </p:cNvPr>
          <p:cNvSpPr txBox="1"/>
          <p:nvPr/>
        </p:nvSpPr>
        <p:spPr>
          <a:xfrm>
            <a:off x="1608067" y="-44907"/>
            <a:ext cx="748057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22.6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3/4 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D7DDE2-D7ED-A540-BB8F-57330BAA5894}"/>
              </a:ext>
            </a:extLst>
          </p:cNvPr>
          <p:cNvSpPr txBox="1"/>
          <p:nvPr/>
        </p:nvSpPr>
        <p:spPr>
          <a:xfrm>
            <a:off x="0" y="518530"/>
            <a:ext cx="486383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5%-95% Algorithm applied on A211.bmp image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6BECE2-7B1A-820D-C4DB-0019DD9E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081" y="1090919"/>
            <a:ext cx="2412396" cy="26067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4A10C2E-4A46-CC5E-472B-AA80022CAD4F}"/>
              </a:ext>
            </a:extLst>
          </p:cNvPr>
          <p:cNvGrpSpPr/>
          <p:nvPr/>
        </p:nvGrpSpPr>
        <p:grpSpPr>
          <a:xfrm>
            <a:off x="7578962" y="592489"/>
            <a:ext cx="4613038" cy="3250238"/>
            <a:chOff x="6703473" y="235144"/>
            <a:chExt cx="4613038" cy="32502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531664-11A8-1C14-7E51-E1A969152BCB}"/>
                </a:ext>
              </a:extLst>
            </p:cNvPr>
            <p:cNvSpPr/>
            <p:nvPr/>
          </p:nvSpPr>
          <p:spPr>
            <a:xfrm>
              <a:off x="8721405" y="1777628"/>
              <a:ext cx="364231" cy="10229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0F3D27-BA3B-F6F7-8301-F1A74BE969DC}"/>
                </a:ext>
              </a:extLst>
            </p:cNvPr>
            <p:cNvSpPr/>
            <p:nvPr/>
          </p:nvSpPr>
          <p:spPr>
            <a:xfrm>
              <a:off x="9324519" y="1087331"/>
              <a:ext cx="364231" cy="690297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56FC869-8D9B-160B-2F0F-62127A2CE2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8750" y="501139"/>
              <a:ext cx="603114" cy="586192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7F6D2ED-C5F2-4B97-5FA4-9463B2BD229F}"/>
                </a:ext>
              </a:extLst>
            </p:cNvPr>
            <p:cNvSpPr/>
            <p:nvPr/>
          </p:nvSpPr>
          <p:spPr>
            <a:xfrm>
              <a:off x="10291864" y="235144"/>
              <a:ext cx="1024647" cy="3210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44CD20-6C3A-9A48-01BF-6718DC140111}"/>
                </a:ext>
              </a:extLst>
            </p:cNvPr>
            <p:cNvSpPr/>
            <p:nvPr/>
          </p:nvSpPr>
          <p:spPr>
            <a:xfrm>
              <a:off x="6703473" y="3164369"/>
              <a:ext cx="1331576" cy="32101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29A737-9B02-E4F2-B5C7-C94C3587E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5049" y="2755759"/>
              <a:ext cx="705256" cy="4086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CDE65FD-5C64-28EF-F4E7-BC263ABFD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6" y="1019680"/>
            <a:ext cx="4863829" cy="37211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C2CD2A-578F-3BE9-B372-0A189E707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681" y="4314825"/>
            <a:ext cx="2390775" cy="25431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47D3C3-7335-01E4-CB5E-11E619E23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524" y="4237199"/>
            <a:ext cx="3181350" cy="2600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02BD66-D73F-4E41-BF71-05FE0372EE5A}"/>
              </a:ext>
            </a:extLst>
          </p:cNvPr>
          <p:cNvSpPr txBox="1"/>
          <p:nvPr/>
        </p:nvSpPr>
        <p:spPr>
          <a:xfrm>
            <a:off x="26916" y="5282209"/>
            <a:ext cx="5190971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One can see that the fruits and vegetables in our in our 5%-95% fixed image are way more clear and convenient to watch (better contrast).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F490F4-9E38-EE4C-C6A6-73A71C92FB45}"/>
              </a:ext>
            </a:extLst>
          </p:cNvPr>
          <p:cNvSpPr txBox="1"/>
          <p:nvPr/>
        </p:nvSpPr>
        <p:spPr>
          <a:xfrm>
            <a:off x="5167751" y="986961"/>
            <a:ext cx="3473447" cy="217119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 can see that unlike the Original spoiled photo - values are more “balanced” </a:t>
            </a:r>
            <a:r>
              <a:rPr lang="en-US" b="1" dirty="0">
                <a:solidFill>
                  <a:srgbClr val="FFFF00"/>
                </a:solidFill>
              </a:rPr>
              <a:t>(even more balanced than using the 20-80 algorithm) </a:t>
            </a:r>
            <a:r>
              <a:rPr lang="en-US" dirty="0"/>
              <a:t>and they vary from the bottom to the top as shown using BMPViewer profilers below: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24581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C9EB13-9A16-2A94-5917-47E6D173D6A4}"/>
              </a:ext>
            </a:extLst>
          </p:cNvPr>
          <p:cNvSpPr/>
          <p:nvPr/>
        </p:nvSpPr>
        <p:spPr>
          <a:xfrm>
            <a:off x="6573568" y="956792"/>
            <a:ext cx="496110" cy="311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80</a:t>
            </a:r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441DC-644B-6DC4-75EB-0E87BDC51B0A}"/>
              </a:ext>
            </a:extLst>
          </p:cNvPr>
          <p:cNvSpPr/>
          <p:nvPr/>
        </p:nvSpPr>
        <p:spPr>
          <a:xfrm>
            <a:off x="6573567" y="3502008"/>
            <a:ext cx="595717" cy="36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205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0CF55-0CE7-5372-4419-7574746A5E8A}"/>
              </a:ext>
            </a:extLst>
          </p:cNvPr>
          <p:cNvSpPr/>
          <p:nvPr/>
        </p:nvSpPr>
        <p:spPr>
          <a:xfrm>
            <a:off x="6573568" y="5735939"/>
            <a:ext cx="595716" cy="343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141</a:t>
            </a:r>
            <a:endParaRPr lang="he-IL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85758CF-BBB5-BEFB-27F4-D51B3C216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26925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14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3FFFE76C-5E4E-483C-52A1-A4624570C73D}"/>
              </a:ext>
            </a:extLst>
          </p:cNvPr>
          <p:cNvSpPr txBox="1"/>
          <p:nvPr/>
        </p:nvSpPr>
        <p:spPr>
          <a:xfrm>
            <a:off x="2600528" y="-91901"/>
            <a:ext cx="773997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22.6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4/4 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3DBAC-A371-E411-5775-6CE6F9DD8A2C}"/>
              </a:ext>
            </a:extLst>
          </p:cNvPr>
          <p:cNvSpPr/>
          <p:nvPr/>
        </p:nvSpPr>
        <p:spPr>
          <a:xfrm>
            <a:off x="4113634" y="2028977"/>
            <a:ext cx="1215957" cy="106871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Both for the point (103,202)</a:t>
            </a:r>
            <a:endParaRPr lang="he-IL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0E2F53-FFAB-79ED-5C02-DFA004466C13}"/>
              </a:ext>
            </a:extLst>
          </p:cNvPr>
          <p:cNvCxnSpPr>
            <a:cxnSpLocks/>
          </p:cNvCxnSpPr>
          <p:nvPr/>
        </p:nvCxnSpPr>
        <p:spPr>
          <a:xfrm flipV="1">
            <a:off x="3005718" y="1089444"/>
            <a:ext cx="3343204" cy="2299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B44BB9-EDA9-156E-F76D-A35973FFDAE2}"/>
              </a:ext>
            </a:extLst>
          </p:cNvPr>
          <p:cNvCxnSpPr>
            <a:cxnSpLocks/>
          </p:cNvCxnSpPr>
          <p:nvPr/>
        </p:nvCxnSpPr>
        <p:spPr>
          <a:xfrm>
            <a:off x="3005718" y="5891581"/>
            <a:ext cx="334320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943A2C-34B0-5057-D5E7-BCC1D2899356}"/>
              </a:ext>
            </a:extLst>
          </p:cNvPr>
          <p:cNvCxnSpPr>
            <a:cxnSpLocks/>
          </p:cNvCxnSpPr>
          <p:nvPr/>
        </p:nvCxnSpPr>
        <p:spPr>
          <a:xfrm>
            <a:off x="2851735" y="3657650"/>
            <a:ext cx="3497188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F8D25C-D841-1588-3417-561963C8D3A2}"/>
              </a:ext>
            </a:extLst>
          </p:cNvPr>
          <p:cNvSpPr/>
          <p:nvPr/>
        </p:nvSpPr>
        <p:spPr>
          <a:xfrm>
            <a:off x="3212271" y="4339074"/>
            <a:ext cx="3854638" cy="10582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Easy to see that the 5%-95% Algorithm provides a much smoother and more realistic result   </a:t>
            </a:r>
            <a:endParaRPr lang="he-IL" b="1" dirty="0">
              <a:solidFill>
                <a:srgbClr val="FFFF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E089F0-806E-A101-B4E9-A5299644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9" y="146508"/>
            <a:ext cx="2658577" cy="20099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C8BB84-F5FE-F9E0-8E47-A68551BF5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9" y="2290494"/>
            <a:ext cx="2679931" cy="20099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EE16DF-9C8F-D38A-38C0-96FBB33D1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9" y="4411644"/>
            <a:ext cx="2778006" cy="21253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486099-1D8C-F156-5572-58DA4F90C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375" y="470188"/>
            <a:ext cx="2432625" cy="20037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2639AE-B36B-FBDA-442C-7CACC24A4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5489" y="492370"/>
            <a:ext cx="1878075" cy="19815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B699FC-EAFA-B51A-7F1F-0834227EC7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7445" y="2656674"/>
            <a:ext cx="1926119" cy="20171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6207A2-2FAB-E79A-9EE0-EE796CAD6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782" y="2641508"/>
            <a:ext cx="2525188" cy="20322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4CF01B-36B5-C4CF-2901-C227C0DCD1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3955" y="4858837"/>
            <a:ext cx="1868510" cy="19876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9D3B93-6564-2D86-0CF4-4FD9540E3F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2782" y="4814172"/>
            <a:ext cx="2486383" cy="20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36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16">
            <a:extLst>
              <a:ext uri="{FF2B5EF4-FFF2-40B4-BE49-F238E27FC236}">
                <a16:creationId xmlns:a16="http://schemas.microsoft.com/office/drawing/2014/main" id="{07C4D8E5-7030-351B-8580-A0DE26CDAB89}"/>
              </a:ext>
            </a:extLst>
          </p:cNvPr>
          <p:cNvSpPr txBox="1"/>
          <p:nvPr/>
        </p:nvSpPr>
        <p:spPr>
          <a:xfrm>
            <a:off x="196237" y="1429618"/>
            <a:ext cx="11799526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 rtl="0"/>
            <a:r>
              <a:rPr lang="en-US" dirty="0"/>
              <a:t>On 20%-80% image (A211.bmp) we can see that the contrast is very high and it is quite easy to distinguish between objects and on the 5%-95% image (A211.bmp ) we can as well distinguish easily between objects.</a:t>
            </a:r>
          </a:p>
          <a:p>
            <a:pPr algn="l" rtl="0"/>
            <a:endParaRPr lang="en-US" dirty="0"/>
          </a:p>
          <a:p>
            <a:pPr algn="l" rtl="0"/>
            <a:r>
              <a:rPr lang="en-US" b="1" dirty="0">
                <a:solidFill>
                  <a:srgbClr val="FFFF00"/>
                </a:solidFill>
              </a:rPr>
              <a:t>The difference between the two is that 5%-95% image looks way more realistic than 25%-75% and less </a:t>
            </a:r>
            <a:r>
              <a:rPr lang="en-GB" b="1" dirty="0">
                <a:solidFill>
                  <a:srgbClr val="FFFF00"/>
                </a:solidFill>
              </a:rPr>
              <a:t>distorted</a:t>
            </a:r>
            <a:r>
              <a:rPr lang="en-US" b="1" dirty="0">
                <a:solidFill>
                  <a:srgbClr val="FFFF00"/>
                </a:solidFill>
              </a:rPr>
              <a:t>.</a:t>
            </a:r>
            <a:endParaRPr lang="he-IL" b="1" dirty="0">
              <a:solidFill>
                <a:srgbClr val="FFFF00"/>
              </a:solidFill>
            </a:endParaRPr>
          </a:p>
        </p:txBody>
      </p:sp>
      <p:pic>
        <p:nvPicPr>
          <p:cNvPr id="6" name="Picture 5" descr="A close-up of a pile of vegetables&#10;&#10;Description automatically generated">
            <a:extLst>
              <a:ext uri="{FF2B5EF4-FFF2-40B4-BE49-F238E27FC236}">
                <a16:creationId xmlns:a16="http://schemas.microsoft.com/office/drawing/2014/main" id="{7367484C-E466-3A6A-DABC-EE53D1D75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8" y="4230363"/>
            <a:ext cx="3503516" cy="2627637"/>
          </a:xfrm>
          <a:prstGeom prst="rect">
            <a:avLst/>
          </a:prstGeom>
        </p:spPr>
      </p:pic>
      <p:pic>
        <p:nvPicPr>
          <p:cNvPr id="8" name="Picture 7" descr="A close-up of a pile of fruits and vegetables&#10;&#10;Description automatically generated">
            <a:extLst>
              <a:ext uri="{FF2B5EF4-FFF2-40B4-BE49-F238E27FC236}">
                <a16:creationId xmlns:a16="http://schemas.microsoft.com/office/drawing/2014/main" id="{53D77170-C231-43B2-CADD-ABE4C4710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80" y="4230363"/>
            <a:ext cx="3567044" cy="2675283"/>
          </a:xfrm>
          <a:prstGeom prst="rect">
            <a:avLst/>
          </a:prstGeom>
        </p:spPr>
      </p:pic>
      <p:pic>
        <p:nvPicPr>
          <p:cNvPr id="10" name="Picture 9" descr="A close-up of a pile of vegetables&#10;&#10;Description automatically generated">
            <a:extLst>
              <a:ext uri="{FF2B5EF4-FFF2-40B4-BE49-F238E27FC236}">
                <a16:creationId xmlns:a16="http://schemas.microsoft.com/office/drawing/2014/main" id="{9E176DF3-9DCC-BB70-5230-15DF232BB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84" y="4230363"/>
            <a:ext cx="3503516" cy="2627637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48C2485-A6A9-F738-5A2C-305F6D2D8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0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15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34BBF2E2-E652-8214-AB69-75CE1A19DD09}"/>
              </a:ext>
            </a:extLst>
          </p:cNvPr>
          <p:cNvSpPr txBox="1"/>
          <p:nvPr/>
        </p:nvSpPr>
        <p:spPr>
          <a:xfrm>
            <a:off x="4669894" y="103535"/>
            <a:ext cx="28522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22.7 –conclusions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C6C8A-F054-6103-7DE7-0556C2587BD3}"/>
              </a:ext>
            </a:extLst>
          </p:cNvPr>
          <p:cNvSpPr txBox="1"/>
          <p:nvPr/>
        </p:nvSpPr>
        <p:spPr>
          <a:xfrm>
            <a:off x="9005412" y="3487469"/>
            <a:ext cx="2869659" cy="6709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5%-95% Algorithm applied on A211.bmp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A3998-22BF-E5EE-A59D-BE17707D0EF0}"/>
              </a:ext>
            </a:extLst>
          </p:cNvPr>
          <p:cNvSpPr txBox="1"/>
          <p:nvPr/>
        </p:nvSpPr>
        <p:spPr>
          <a:xfrm>
            <a:off x="4761448" y="3536386"/>
            <a:ext cx="2982307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20%-80% Algorithm applied on A211.bmp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00577-3F40-FD93-6CCD-8A8F38BB9A6A}"/>
              </a:ext>
            </a:extLst>
          </p:cNvPr>
          <p:cNvSpPr txBox="1"/>
          <p:nvPr/>
        </p:nvSpPr>
        <p:spPr>
          <a:xfrm>
            <a:off x="155768" y="3770616"/>
            <a:ext cx="3696385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Original photo (spoiled): A211.bmp </a:t>
            </a:r>
          </a:p>
        </p:txBody>
      </p:sp>
    </p:spTree>
    <p:extLst>
      <p:ext uri="{BB962C8B-B14F-4D97-AF65-F5344CB8AC3E}">
        <p14:creationId xmlns:p14="http://schemas.microsoft.com/office/powerpoint/2010/main" val="3051178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81EB-6803-4CBB-A575-60D27362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39" y="365126"/>
            <a:ext cx="7348624" cy="480091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rtl="1">
              <a:spcBef>
                <a:spcPts val="0"/>
              </a:spcBef>
            </a:pPr>
            <a:r>
              <a:rPr lang="en-US" sz="2800" b="1" u="sng" dirty="0">
                <a:solidFill>
                  <a:srgbClr val="0070C0"/>
                </a:solidFill>
                <a:latin typeface="Calibri"/>
                <a:cs typeface="Calibri"/>
              </a:rPr>
              <a:t>22.8 What did we learned?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093B7A-40D3-43FE-BCF7-0B6FF493F908}"/>
              </a:ext>
            </a:extLst>
          </p:cNvPr>
          <p:cNvSpPr txBox="1"/>
          <p:nvPr/>
        </p:nvSpPr>
        <p:spPr>
          <a:xfrm>
            <a:off x="1449421" y="1951672"/>
            <a:ext cx="9727659" cy="230832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1) We learned to improve an image using the principle of accumulative </a:t>
            </a:r>
            <a:r>
              <a:rPr lang="en-US" dirty="0" err="1"/>
              <a:t>histograma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2) We learned that it is better to take small portion (5% instead of 25% for     example) in order to  improve the image and it’s objects visibility.</a:t>
            </a:r>
          </a:p>
          <a:p>
            <a:endParaRPr lang="en-US" dirty="0"/>
          </a:p>
          <a:p>
            <a:r>
              <a:rPr lang="en-US" dirty="0"/>
              <a:t>3) The difference between types of use in the algorithm</a:t>
            </a:r>
          </a:p>
          <a:p>
            <a:endParaRPr lang="en-US" dirty="0"/>
          </a:p>
          <a:p>
            <a:r>
              <a:rPr lang="en-US" dirty="0"/>
              <a:t>4) To use algorithm to fix images.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BF4C554-B574-818D-3C34-A89DD3A4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1" y="6492875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16</a:t>
            </a:fld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95649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8436ED-FF82-9B98-F47F-5C3CFC9C3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22" y="165976"/>
            <a:ext cx="9772955" cy="4381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410F68-85E5-1FB6-DB35-8F404F9826F7}"/>
              </a:ext>
            </a:extLst>
          </p:cNvPr>
          <p:cNvSpPr/>
          <p:nvPr/>
        </p:nvSpPr>
        <p:spPr>
          <a:xfrm>
            <a:off x="661481" y="4758963"/>
            <a:ext cx="11196536" cy="14375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b="1" dirty="0">
                <a:solidFill>
                  <a:srgbClr val="FFFF00"/>
                </a:solidFill>
              </a:rPr>
              <a:t>Pay attention:</a:t>
            </a:r>
          </a:p>
          <a:p>
            <a:r>
              <a:rPr lang="en-US" b="1" dirty="0">
                <a:solidFill>
                  <a:srgbClr val="FFFF00"/>
                </a:solidFill>
              </a:rPr>
              <a:t>The main difference between that assignment (22) and the previews one (21) is the selection of the ‘b’ and ‘c’ constants. Now we need to create a histogram and to integrate it for calculating the ‘b’ and ‘c’ constants for the LUT. (In assignment 21 constants were selected using a simple formula given in the assignment)</a:t>
            </a:r>
            <a:endParaRPr lang="he-IL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20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64859-B1BB-C5C3-0A34-EDB17396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1790" y="0"/>
            <a:ext cx="29020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3</a:t>
            </a:fld>
            <a:endParaRPr lang="he-IL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E4859-5847-4A50-A9DC-F3DC6B3D7D3E}"/>
              </a:ext>
            </a:extLst>
          </p:cNvPr>
          <p:cNvSpPr/>
          <p:nvPr/>
        </p:nvSpPr>
        <p:spPr>
          <a:xfrm>
            <a:off x="342086" y="795937"/>
            <a:ext cx="3801895" cy="1011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A211.bmp </a:t>
            </a:r>
            <a:br>
              <a:rPr lang="en-US" dirty="0"/>
            </a:br>
            <a:r>
              <a:rPr lang="en-US" dirty="0"/>
              <a:t>a corrupted gray image (spoiled) created in Assignment #21 – saved in bmp format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26D9CB8-2AF5-2893-DAD3-1795987EF265}"/>
              </a:ext>
            </a:extLst>
          </p:cNvPr>
          <p:cNvSpPr/>
          <p:nvPr/>
        </p:nvSpPr>
        <p:spPr>
          <a:xfrm>
            <a:off x="4148437" y="1106672"/>
            <a:ext cx="3446742" cy="3404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47706-486B-40ED-9216-37B2D263D824}"/>
              </a:ext>
            </a:extLst>
          </p:cNvPr>
          <p:cNvSpPr txBox="1"/>
          <p:nvPr/>
        </p:nvSpPr>
        <p:spPr>
          <a:xfrm>
            <a:off x="7618377" y="1095406"/>
            <a:ext cx="380189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LoadGrayImageFromGrayBmpFile</a:t>
            </a:r>
            <a:endParaRPr lang="he-IL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E06AD4-4F68-AD35-69B5-A6F6182E0C6D}"/>
              </a:ext>
            </a:extLst>
          </p:cNvPr>
          <p:cNvSpPr/>
          <p:nvPr/>
        </p:nvSpPr>
        <p:spPr>
          <a:xfrm rot="5400000">
            <a:off x="9341793" y="1695197"/>
            <a:ext cx="836581" cy="34046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/>
              <p:nvPr/>
            </p:nvSpPr>
            <p:spPr>
              <a:xfrm>
                <a:off x="7648374" y="2296369"/>
                <a:ext cx="4283413" cy="904831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unsigned char GrayImage [ ] [ ]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which is the 2D array that represents the gray version of the input bmp image   </a:t>
                </a:r>
                <a:endParaRPr lang="he-IL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374" y="2296369"/>
                <a:ext cx="4283413" cy="904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Right 30">
            <a:extLst>
              <a:ext uri="{FF2B5EF4-FFF2-40B4-BE49-F238E27FC236}">
                <a16:creationId xmlns:a16="http://schemas.microsoft.com/office/drawing/2014/main" id="{205A2852-FFE2-8664-82E3-48DE5BBDF723}"/>
              </a:ext>
            </a:extLst>
          </p:cNvPr>
          <p:cNvSpPr/>
          <p:nvPr/>
        </p:nvSpPr>
        <p:spPr>
          <a:xfrm rot="10800000">
            <a:off x="5418306" y="2578550"/>
            <a:ext cx="2230068" cy="34046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1F241D7-572E-9275-F435-9AD1ACCED489}"/>
              </a:ext>
            </a:extLst>
          </p:cNvPr>
          <p:cNvSpPr/>
          <p:nvPr/>
        </p:nvSpPr>
        <p:spPr>
          <a:xfrm rot="10800000" flipH="1">
            <a:off x="5418306" y="4030423"/>
            <a:ext cx="2694562" cy="51070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/>
              <p:nvPr/>
            </p:nvSpPr>
            <p:spPr>
              <a:xfrm>
                <a:off x="645267" y="6072138"/>
                <a:ext cx="6096001" cy="680936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StoreGrayImageAsGrayBmpFile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Store the new </a:t>
                </a:r>
                <a:r>
                  <a:rPr lang="en-US" b="1" dirty="0"/>
                  <a:t>GrayImage </a:t>
                </a:r>
                <a:r>
                  <a:rPr lang="en-US" dirty="0"/>
                  <a:t>as a bmp file </a:t>
                </a:r>
                <a:r>
                  <a:rPr lang="en-US" b="1" dirty="0">
                    <a:solidFill>
                      <a:srgbClr val="FFFF00"/>
                    </a:solidFill>
                  </a:rPr>
                  <a:t>(after transformation using LUT) 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67" y="6072138"/>
                <a:ext cx="6096001" cy="68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/>
              <p:nvPr/>
            </p:nvSpPr>
            <p:spPr>
              <a:xfrm>
                <a:off x="8112868" y="3556559"/>
                <a:ext cx="3818919" cy="1458428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Create_LUT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function that creates a simple LUT using the formula: </a:t>
                </a:r>
                <a:r>
                  <a:rPr lang="en-US" b="1" dirty="0"/>
                  <a:t>val=c*i+b</a:t>
                </a:r>
              </a:p>
              <a:p>
                <a:r>
                  <a:rPr lang="en-US" b="1" dirty="0"/>
                  <a:t>c = 255. / (max - min);</a:t>
                </a:r>
              </a:p>
              <a:p>
                <a:r>
                  <a:rPr lang="en-US" b="1" dirty="0"/>
                  <a:t>b = -c * min;   </a:t>
                </a:r>
                <a:endParaRPr lang="he-IL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868" y="3556559"/>
                <a:ext cx="3818919" cy="1458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9F1DE23A-E155-BEBA-EA9A-56FBE43999F9}"/>
              </a:ext>
            </a:extLst>
          </p:cNvPr>
          <p:cNvSpPr/>
          <p:nvPr/>
        </p:nvSpPr>
        <p:spPr>
          <a:xfrm rot="5400000">
            <a:off x="9548430" y="5233533"/>
            <a:ext cx="947793" cy="51070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/>
              <p:nvPr/>
            </p:nvSpPr>
            <p:spPr>
              <a:xfrm>
                <a:off x="8112868" y="5967213"/>
                <a:ext cx="3788922" cy="890787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ApplyLUTonGrayImage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a function that applies the created LUT on the GrayImage  </a:t>
                </a:r>
                <a:endParaRPr lang="he-IL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868" y="5967213"/>
                <a:ext cx="3788922" cy="8907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86E2726E-A1C4-D442-E213-4EEB824CF853}"/>
              </a:ext>
            </a:extLst>
          </p:cNvPr>
          <p:cNvSpPr/>
          <p:nvPr/>
        </p:nvSpPr>
        <p:spPr>
          <a:xfrm flipH="1">
            <a:off x="6741268" y="6157255"/>
            <a:ext cx="1371600" cy="51070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F01F4B-1B2C-8427-0560-F8DD987906E8}"/>
              </a:ext>
            </a:extLst>
          </p:cNvPr>
          <p:cNvSpPr/>
          <p:nvPr/>
        </p:nvSpPr>
        <p:spPr>
          <a:xfrm>
            <a:off x="-2" y="2390358"/>
            <a:ext cx="5418308" cy="71684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Create a histogram and calculate the Cumulative Histogram (Integral Histogram) of the GrayImage [ ] [ ] </a:t>
            </a:r>
            <a:endParaRPr lang="he-IL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7C0E0B3B-A42B-B3C0-A979-0E558C1AF314}"/>
              </a:ext>
            </a:extLst>
          </p:cNvPr>
          <p:cNvSpPr/>
          <p:nvPr/>
        </p:nvSpPr>
        <p:spPr>
          <a:xfrm>
            <a:off x="2383277" y="3107207"/>
            <a:ext cx="496110" cy="716849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78150A-1182-D7D7-59DB-E0D596E3EB6C}"/>
              </a:ext>
            </a:extLst>
          </p:cNvPr>
          <p:cNvSpPr/>
          <p:nvPr/>
        </p:nvSpPr>
        <p:spPr>
          <a:xfrm>
            <a:off x="0" y="3844702"/>
            <a:ext cx="5418308" cy="89078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Calculate the max and the min of the Cumulative Histogram. The max and the min will be the main factors for the ‘b’ and ‘c’ constants for creating a LUT</a:t>
            </a:r>
            <a:endParaRPr lang="he-IL" dirty="0"/>
          </a:p>
        </p:txBody>
      </p:sp>
      <p:sp>
        <p:nvSpPr>
          <p:cNvPr id="8" name="Google Shape;104;p3">
            <a:extLst>
              <a:ext uri="{FF2B5EF4-FFF2-40B4-BE49-F238E27FC236}">
                <a16:creationId xmlns:a16="http://schemas.microsoft.com/office/drawing/2014/main" id="{6B2755A0-1BAB-93A1-98A4-D854E2F75EDB}"/>
              </a:ext>
            </a:extLst>
          </p:cNvPr>
          <p:cNvSpPr txBox="1"/>
          <p:nvPr/>
        </p:nvSpPr>
        <p:spPr>
          <a:xfrm>
            <a:off x="2770358" y="-18615"/>
            <a:ext cx="665128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22.0 - flow chart of the code – general look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11249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E69C4-EC1A-A135-F065-8D36B91F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1790" y="0"/>
            <a:ext cx="29020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4</a:t>
            </a:fld>
            <a:endParaRPr lang="he-IL" sz="1400" dirty="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251751F3-01A6-3298-39B4-4D9CE6FCC5BC}"/>
              </a:ext>
            </a:extLst>
          </p:cNvPr>
          <p:cNvSpPr txBox="1"/>
          <p:nvPr/>
        </p:nvSpPr>
        <p:spPr>
          <a:xfrm>
            <a:off x="1757463" y="0"/>
            <a:ext cx="86770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22.1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first important function – prepare a LUT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8F9053-CD05-D907-6C35-25FBF932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2881"/>
            <a:ext cx="12192000" cy="2571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DA66D3-C73A-10F3-4B10-4CA76BD4EA48}"/>
              </a:ext>
            </a:extLst>
          </p:cNvPr>
          <p:cNvSpPr txBox="1"/>
          <p:nvPr/>
        </p:nvSpPr>
        <p:spPr>
          <a:xfrm>
            <a:off x="862720" y="3891021"/>
            <a:ext cx="10466557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The purpose of the </a:t>
            </a:r>
            <a:r>
              <a:rPr lang="en-US" dirty="0">
                <a:solidFill>
                  <a:srgbClr val="00B050"/>
                </a:solidFill>
              </a:rPr>
              <a:t>create_precentage_lut </a:t>
            </a:r>
            <a:r>
              <a:rPr lang="en-US" dirty="0"/>
              <a:t>function is to prepare a Look-Up Table (LUT) that will be used to adjust the pixel values of a grayscale image based on specified percentage thresholds.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0901BB-D0E1-8E9B-0E01-D2983C004330}"/>
              </a:ext>
            </a:extLst>
          </p:cNvPr>
          <p:cNvSpPr/>
          <p:nvPr/>
        </p:nvSpPr>
        <p:spPr>
          <a:xfrm>
            <a:off x="1217576" y="5451953"/>
            <a:ext cx="9756843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create_precentage_lut </a:t>
            </a:r>
            <a:r>
              <a:rPr lang="en-US" dirty="0">
                <a:solidFill>
                  <a:schemeClr val="bg1"/>
                </a:solidFill>
              </a:rPr>
              <a:t>calls several functions that will be presented in the following slides when the ending point will be creating a LUT (look up table) of the image for further use</a:t>
            </a:r>
            <a:endParaRPr lang="he-IL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49828AB-E2C5-EF9D-0D67-F0D2DD3304FB}"/>
              </a:ext>
            </a:extLst>
          </p:cNvPr>
          <p:cNvSpPr/>
          <p:nvPr/>
        </p:nvSpPr>
        <p:spPr>
          <a:xfrm>
            <a:off x="5784712" y="4627133"/>
            <a:ext cx="622570" cy="7350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3619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C5A081-C3E1-18DA-231C-741133A45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058"/>
            <a:ext cx="12192000" cy="1798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01C907-C11B-CD62-3ADD-F31A8E80D41E}"/>
              </a:ext>
            </a:extLst>
          </p:cNvPr>
          <p:cNvSpPr txBox="1"/>
          <p:nvPr/>
        </p:nvSpPr>
        <p:spPr>
          <a:xfrm>
            <a:off x="1" y="2446922"/>
            <a:ext cx="6741267" cy="14773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fill_hist_and_calc_int  </a:t>
            </a:r>
            <a:r>
              <a:rPr lang="en-US" b="1" dirty="0"/>
              <a:t>function is responsible for: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Calculating the Histogram: Counting the number of occurrences of each pixel value in the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Calculating the Cumulative Histogram (Integral Histogram): Computing the cumulative sum of the histogram values.</a:t>
            </a:r>
            <a:endParaRPr lang="he-IL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EC398-F0B0-BA5A-85E0-05A50FD63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2840"/>
            <a:ext cx="5210175" cy="67627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F24F1421-187A-BF34-6405-3DB258FB3D53}"/>
              </a:ext>
            </a:extLst>
          </p:cNvPr>
          <p:cNvSpPr/>
          <p:nvPr/>
        </p:nvSpPr>
        <p:spPr>
          <a:xfrm>
            <a:off x="2395942" y="4896572"/>
            <a:ext cx="418289" cy="6877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FF770D-3C2F-A112-B78E-2F2DBB2556B0}"/>
              </a:ext>
            </a:extLst>
          </p:cNvPr>
          <p:cNvSpPr txBox="1"/>
          <p:nvPr/>
        </p:nvSpPr>
        <p:spPr>
          <a:xfrm>
            <a:off x="0" y="5596673"/>
            <a:ext cx="5291237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This loop iterates over all the pixels in the image (total rows * cols pixels).</a:t>
            </a:r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5057EB9-2B61-3363-AFB1-2B8E198E3E71}"/>
              </a:ext>
            </a:extLst>
          </p:cNvPr>
          <p:cNvSpPr/>
          <p:nvPr/>
        </p:nvSpPr>
        <p:spPr>
          <a:xfrm>
            <a:off x="5291237" y="5702321"/>
            <a:ext cx="593387" cy="4350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10CA35-CB7E-466F-0161-D613BC5D71A0}"/>
              </a:ext>
            </a:extLst>
          </p:cNvPr>
          <p:cNvSpPr txBox="1"/>
          <p:nvPr/>
        </p:nvSpPr>
        <p:spPr>
          <a:xfrm>
            <a:off x="5884624" y="5288339"/>
            <a:ext cx="5959812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*(img + i) accesses the pixel value at the i-</a:t>
            </a:r>
            <a:r>
              <a:rPr lang="en-US" dirty="0" err="1"/>
              <a:t>th</a:t>
            </a:r>
            <a:r>
              <a:rPr lang="en-US" dirty="0"/>
              <a:t> position using pointer arithmetic.</a:t>
            </a:r>
            <a:endParaRPr lang="he-I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4CB4E3-A380-54A5-9CEA-9C5A2566F714}"/>
              </a:ext>
            </a:extLst>
          </p:cNvPr>
          <p:cNvSpPr txBox="1"/>
          <p:nvPr/>
        </p:nvSpPr>
        <p:spPr>
          <a:xfrm>
            <a:off x="5884624" y="5934670"/>
            <a:ext cx="5959812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hist[*(img + i)] += 1 increments the count for the pixel value in the histogram array. It counts how many times each pixel value (0-255) appears in the image.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CAC313-2818-8CDE-8E3F-6C465B4F9EA1}"/>
              </a:ext>
            </a:extLst>
          </p:cNvPr>
          <p:cNvSpPr txBox="1"/>
          <p:nvPr/>
        </p:nvSpPr>
        <p:spPr>
          <a:xfrm>
            <a:off x="7898860" y="2594144"/>
            <a:ext cx="4293140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hist is an array of size 256 (PIXEL_VALUES), where each index corresponds to a pixel value (0-255).</a:t>
            </a:r>
            <a:endParaRPr lang="he-I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12B07A-ACBF-FB34-2B05-3F9DEF34E8D2}"/>
              </a:ext>
            </a:extLst>
          </p:cNvPr>
          <p:cNvSpPr txBox="1"/>
          <p:nvPr/>
        </p:nvSpPr>
        <p:spPr>
          <a:xfrm>
            <a:off x="7898860" y="3524682"/>
            <a:ext cx="4293140" cy="64633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hist[i] represents the count of pixels in the image that have the value i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DA7BEB-9B29-18A6-8A9D-30EF539D7266}"/>
              </a:ext>
            </a:extLst>
          </p:cNvPr>
          <p:cNvSpPr txBox="1"/>
          <p:nvPr/>
        </p:nvSpPr>
        <p:spPr>
          <a:xfrm>
            <a:off x="7898860" y="4160152"/>
            <a:ext cx="4293140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After the histogram calculation, hist contains the frequency distribution of pixel values in the image.</a:t>
            </a:r>
            <a:endParaRPr lang="he-IL" b="1" dirty="0">
              <a:solidFill>
                <a:srgbClr val="FFFF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F46DA5-9C0E-45FB-EE8C-67CBF821533E}"/>
              </a:ext>
            </a:extLst>
          </p:cNvPr>
          <p:cNvSpPr/>
          <p:nvPr/>
        </p:nvSpPr>
        <p:spPr>
          <a:xfrm>
            <a:off x="7898860" y="2594144"/>
            <a:ext cx="4293138" cy="2489338"/>
          </a:xfrm>
          <a:prstGeom prst="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CE2268D7-A5AA-4D61-3085-3907E95F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5</a:t>
            </a:fld>
            <a:endParaRPr lang="he-IL" sz="1600" dirty="0"/>
          </a:p>
        </p:txBody>
      </p:sp>
      <p:sp>
        <p:nvSpPr>
          <p:cNvPr id="28" name="Google Shape;104;p3">
            <a:extLst>
              <a:ext uri="{FF2B5EF4-FFF2-40B4-BE49-F238E27FC236}">
                <a16:creationId xmlns:a16="http://schemas.microsoft.com/office/drawing/2014/main" id="{1C0830C0-F76D-1B10-D107-92708C0E20B9}"/>
              </a:ext>
            </a:extLst>
          </p:cNvPr>
          <p:cNvSpPr txBox="1"/>
          <p:nvPr/>
        </p:nvSpPr>
        <p:spPr>
          <a:xfrm>
            <a:off x="0" y="8054"/>
            <a:ext cx="1203473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22.2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second important function – create a histogram and its integral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 1/2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1884412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4D754-B5ED-EBD7-D61F-A315DE4D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294"/>
            <a:ext cx="5848350" cy="9144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05B5D1FE-8801-3CB7-E24D-6F67DDF1881E}"/>
              </a:ext>
            </a:extLst>
          </p:cNvPr>
          <p:cNvSpPr/>
          <p:nvPr/>
        </p:nvSpPr>
        <p:spPr>
          <a:xfrm>
            <a:off x="2582693" y="1597694"/>
            <a:ext cx="418289" cy="6877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7F314-6603-1856-7247-C7D41E75FA4F}"/>
              </a:ext>
            </a:extLst>
          </p:cNvPr>
          <p:cNvSpPr txBox="1"/>
          <p:nvPr/>
        </p:nvSpPr>
        <p:spPr>
          <a:xfrm>
            <a:off x="1622" y="2285426"/>
            <a:ext cx="6094378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IntOfHist[0] = hist[0]: Initializes the first value of the cumulative histogram with the first value of the histogram.</a:t>
            </a:r>
            <a:endParaRPr lang="he-IL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D72B8FC-2FB6-37CC-E632-AC76BB730D0B}"/>
              </a:ext>
            </a:extLst>
          </p:cNvPr>
          <p:cNvSpPr/>
          <p:nvPr/>
        </p:nvSpPr>
        <p:spPr>
          <a:xfrm>
            <a:off x="6096000" y="2391074"/>
            <a:ext cx="593387" cy="4350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5A84E-634C-6664-0BCE-BD2A9D6A74F2}"/>
              </a:ext>
            </a:extLst>
          </p:cNvPr>
          <p:cNvSpPr txBox="1"/>
          <p:nvPr/>
        </p:nvSpPr>
        <p:spPr>
          <a:xfrm>
            <a:off x="6689387" y="2285425"/>
            <a:ext cx="4328809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loop iterates over all possible pixel values (0-255).</a:t>
            </a:r>
            <a:endParaRPr lang="he-IL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62E7FF7-99C2-FAE2-74A9-14F0DAE3BA0C}"/>
              </a:ext>
            </a:extLst>
          </p:cNvPr>
          <p:cNvSpPr/>
          <p:nvPr/>
        </p:nvSpPr>
        <p:spPr>
          <a:xfrm>
            <a:off x="8644646" y="2931756"/>
            <a:ext cx="418289" cy="6877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6A5825-3AB5-99FF-6EB2-9A06D3BCCC49}"/>
              </a:ext>
            </a:extLst>
          </p:cNvPr>
          <p:cNvSpPr txBox="1"/>
          <p:nvPr/>
        </p:nvSpPr>
        <p:spPr>
          <a:xfrm>
            <a:off x="6689387" y="3619488"/>
            <a:ext cx="4922196" cy="9233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IntOfHist[i] = IntOfHist[i - 1] + hist[i] computes the cumulative sum for each pixel value, effectively creating the cumulative histogram.</a:t>
            </a:r>
            <a:endParaRPr lang="he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9CF1A0-6300-FEEE-33AA-6D4880B63FB6}"/>
              </a:ext>
            </a:extLst>
          </p:cNvPr>
          <p:cNvSpPr txBox="1"/>
          <p:nvPr/>
        </p:nvSpPr>
        <p:spPr>
          <a:xfrm>
            <a:off x="0" y="4314055"/>
            <a:ext cx="592130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IntOfHist is also an array of size 256.</a:t>
            </a:r>
            <a:endParaRPr lang="he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FB114D-87A0-272C-E354-952E6D77B7A6}"/>
              </a:ext>
            </a:extLst>
          </p:cNvPr>
          <p:cNvSpPr txBox="1"/>
          <p:nvPr/>
        </p:nvSpPr>
        <p:spPr>
          <a:xfrm>
            <a:off x="0" y="4683387"/>
            <a:ext cx="5921308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IntOfHist[i] represents the cumulative count of pixels with values from 0 to i.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21F4E4-6C15-D091-25DD-1362D9D8690D}"/>
              </a:ext>
            </a:extLst>
          </p:cNvPr>
          <p:cNvSpPr txBox="1"/>
          <p:nvPr/>
        </p:nvSpPr>
        <p:spPr>
          <a:xfrm>
            <a:off x="0" y="5329718"/>
            <a:ext cx="5921308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After the cumulative histogram calculation, IntOfHist contains the cumulative distribution of pixel values, which is useful for certain image processing techniques, such as histogram equalization.</a:t>
            </a:r>
            <a:endParaRPr lang="he-IL" b="1" dirty="0">
              <a:solidFill>
                <a:srgbClr val="FFF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16A6B7-FEAA-D002-80D9-D5D7DF6D6EDD}"/>
              </a:ext>
            </a:extLst>
          </p:cNvPr>
          <p:cNvSpPr/>
          <p:nvPr/>
        </p:nvSpPr>
        <p:spPr>
          <a:xfrm>
            <a:off x="0" y="4314055"/>
            <a:ext cx="5921308" cy="2256436"/>
          </a:xfrm>
          <a:prstGeom prst="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835BACD-6B00-53EE-171E-9DFD2A22C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6</a:t>
            </a:fld>
            <a:endParaRPr lang="he-IL" sz="1600" dirty="0"/>
          </a:p>
        </p:txBody>
      </p:sp>
      <p:sp>
        <p:nvSpPr>
          <p:cNvPr id="25" name="Google Shape;104;p3">
            <a:extLst>
              <a:ext uri="{FF2B5EF4-FFF2-40B4-BE49-F238E27FC236}">
                <a16:creationId xmlns:a16="http://schemas.microsoft.com/office/drawing/2014/main" id="{CF09163F-63EA-1718-405C-41C95B3CCB5C}"/>
              </a:ext>
            </a:extLst>
          </p:cNvPr>
          <p:cNvSpPr txBox="1"/>
          <p:nvPr/>
        </p:nvSpPr>
        <p:spPr>
          <a:xfrm>
            <a:off x="83495" y="36963"/>
            <a:ext cx="120250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22.2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second important function – create a histogram and its integral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 2/2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3876382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630202-B5FF-0DF3-6CEA-1D97C1E8A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704"/>
            <a:ext cx="12192000" cy="2307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7BFA9-1E1F-5EA5-B4AE-015693DCAD5C}"/>
              </a:ext>
            </a:extLst>
          </p:cNvPr>
          <p:cNvSpPr txBox="1"/>
          <p:nvPr/>
        </p:nvSpPr>
        <p:spPr>
          <a:xfrm>
            <a:off x="0" y="2901768"/>
            <a:ext cx="8492247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FindMinMaxFromIntOfHist</a:t>
            </a:r>
            <a:r>
              <a:rPr lang="en-US" dirty="0"/>
              <a:t> function is designed to determine the minimum and maximum pixel values in an image based on specified percentage limits (button and upper). </a:t>
            </a:r>
            <a:r>
              <a:rPr lang="en-US" u="sng" dirty="0">
                <a:solidFill>
                  <a:srgbClr val="FFFF00"/>
                </a:solidFill>
              </a:rPr>
              <a:t>This is done on the basis of  the cumulative histogram (IntOfHist).</a:t>
            </a:r>
            <a:endParaRPr lang="he-IL" u="sng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590EEE-FE56-943B-A550-846F51878B20}"/>
              </a:ext>
            </a:extLst>
          </p:cNvPr>
          <p:cNvSpPr txBox="1"/>
          <p:nvPr/>
        </p:nvSpPr>
        <p:spPr>
          <a:xfrm>
            <a:off x="0" y="5174638"/>
            <a:ext cx="9834664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bottomcount</a:t>
            </a:r>
            <a:r>
              <a:rPr lang="en-US" dirty="0"/>
              <a:t> is calculated by multiplying the lower percentage limit (button) by the total number of pixels (IntOfHist[PIXEL_VALUES - 1]), which is the last value in the cumulative histogram.</a:t>
            </a:r>
            <a:endParaRPr lang="he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394DB1-FF24-B377-CCEC-321BD79F8D2F}"/>
              </a:ext>
            </a:extLst>
          </p:cNvPr>
          <p:cNvSpPr txBox="1"/>
          <p:nvPr/>
        </p:nvSpPr>
        <p:spPr>
          <a:xfrm>
            <a:off x="0" y="5842337"/>
            <a:ext cx="9886544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topcount</a:t>
            </a:r>
            <a:r>
              <a:rPr lang="en-US" dirty="0"/>
              <a:t> is calculated similarly using the upper percentage limit (upper).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41232E-64D3-40CB-E4E2-A57254ECD48C}"/>
              </a:ext>
            </a:extLst>
          </p:cNvPr>
          <p:cNvSpPr txBox="1"/>
          <p:nvPr/>
        </p:nvSpPr>
        <p:spPr>
          <a:xfrm>
            <a:off x="0" y="6218685"/>
            <a:ext cx="12035547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min</a:t>
            </a:r>
            <a:r>
              <a:rPr lang="en-US" dirty="0"/>
              <a:t> and </a:t>
            </a:r>
            <a:r>
              <a:rPr lang="en-US" b="1" dirty="0"/>
              <a:t>max</a:t>
            </a:r>
            <a:r>
              <a:rPr lang="en-US" dirty="0"/>
              <a:t> are initialized to 0. They will store the minimum and maximum pixel values found within the specified limits.</a:t>
            </a:r>
            <a:endParaRPr lang="he-I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1A44F7A-5630-3A30-93EC-D8E3405D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46" r="474" b="2638"/>
          <a:stretch/>
        </p:blipFill>
        <p:spPr>
          <a:xfrm>
            <a:off x="0" y="4066162"/>
            <a:ext cx="5953328" cy="742545"/>
          </a:xfrm>
          <a:prstGeom prst="rect">
            <a:avLst/>
          </a:prstGeom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824A1F33-B33B-17E6-61B6-9C5C2D90D4F9}"/>
              </a:ext>
            </a:extLst>
          </p:cNvPr>
          <p:cNvSpPr/>
          <p:nvPr/>
        </p:nvSpPr>
        <p:spPr>
          <a:xfrm>
            <a:off x="2694562" y="4808707"/>
            <a:ext cx="398834" cy="3659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E1C6DF07-16A2-88E9-5B08-F9FC2A89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0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7</a:t>
            </a:fld>
            <a:endParaRPr lang="he-IL" sz="1600" dirty="0"/>
          </a:p>
        </p:txBody>
      </p:sp>
      <p:sp>
        <p:nvSpPr>
          <p:cNvPr id="27" name="Google Shape;104;p3">
            <a:extLst>
              <a:ext uri="{FF2B5EF4-FFF2-40B4-BE49-F238E27FC236}">
                <a16:creationId xmlns:a16="http://schemas.microsoft.com/office/drawing/2014/main" id="{67DCCBCF-1514-692D-6C14-7BB2B3F59697}"/>
              </a:ext>
            </a:extLst>
          </p:cNvPr>
          <p:cNvSpPr txBox="1"/>
          <p:nvPr/>
        </p:nvSpPr>
        <p:spPr>
          <a:xfrm>
            <a:off x="156453" y="0"/>
            <a:ext cx="1187909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22.3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third important function – find max and min from histogram–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 1/2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1272570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ECA79-364B-849E-56E2-1C9A23495FB6}"/>
                  </a:ext>
                </a:extLst>
              </p:cNvPr>
              <p:cNvSpPr txBox="1"/>
              <p:nvPr/>
            </p:nvSpPr>
            <p:spPr>
              <a:xfrm>
                <a:off x="0" y="4575667"/>
                <a:ext cx="10885251" cy="646331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b="1" dirty="0"/>
                  <a:t>if (IntOfHist[i] &lt; topcount)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 If the cumulative histogram value at i is less than topcount, update max to i. </a:t>
                </a:r>
                <a:r>
                  <a:rPr lang="en-US" b="1" dirty="0">
                    <a:solidFill>
                      <a:srgbClr val="FFFF00"/>
                    </a:solidFill>
                  </a:rPr>
                  <a:t>This finds the pixel value corresponding to the upper percentage limit.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ECA79-364B-849E-56E2-1C9A23495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75667"/>
                <a:ext cx="10885251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52102-F4EB-7668-9E78-A0DB07E0FDB4}"/>
                  </a:ext>
                </a:extLst>
              </p:cNvPr>
              <p:cNvSpPr txBox="1"/>
              <p:nvPr/>
            </p:nvSpPr>
            <p:spPr>
              <a:xfrm>
                <a:off x="0" y="3863834"/>
                <a:ext cx="11527277" cy="646331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b="1" dirty="0"/>
                  <a:t>if (IntOfHist[i] &lt; bottomcount)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dirty="0"/>
                  <a:t>  </a:t>
                </a:r>
                <a:r>
                  <a:rPr lang="en-US" dirty="0"/>
                  <a:t>If the cumulative histogram value at i is less than bottomcount, update min to i. </a:t>
                </a:r>
                <a:r>
                  <a:rPr lang="en-US" b="1" dirty="0">
                    <a:solidFill>
                      <a:srgbClr val="FFFF00"/>
                    </a:solidFill>
                  </a:rPr>
                  <a:t>This finds the pixel value corresponding to the lower percentage limit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52102-F4EB-7668-9E78-A0DB07E0F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63834"/>
                <a:ext cx="1152727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CD890F-DECD-9863-DA5D-70D96530CA23}"/>
              </a:ext>
            </a:extLst>
          </p:cNvPr>
          <p:cNvSpPr txBox="1"/>
          <p:nvPr/>
        </p:nvSpPr>
        <p:spPr>
          <a:xfrm>
            <a:off x="0" y="3429000"/>
            <a:ext cx="614788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This loop iterates through all possible pixel values (0 to 255):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0C798-CFD5-6A42-FE67-2D9303C11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9803"/>
            <a:ext cx="4886325" cy="136207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2A7AA1B6-9A0B-A56C-626E-C76B793311EE}"/>
              </a:ext>
            </a:extLst>
          </p:cNvPr>
          <p:cNvSpPr/>
          <p:nvPr/>
        </p:nvSpPr>
        <p:spPr>
          <a:xfrm>
            <a:off x="1994170" y="2791878"/>
            <a:ext cx="554477" cy="6371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E8700E9-5870-6587-F3FF-2FCE7BA8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8</a:t>
            </a:fld>
            <a:endParaRPr lang="he-IL" sz="1600" dirty="0"/>
          </a:p>
        </p:txBody>
      </p:sp>
      <p:sp>
        <p:nvSpPr>
          <p:cNvPr id="10" name="Google Shape;104;p3">
            <a:extLst>
              <a:ext uri="{FF2B5EF4-FFF2-40B4-BE49-F238E27FC236}">
                <a16:creationId xmlns:a16="http://schemas.microsoft.com/office/drawing/2014/main" id="{1B1BAA83-8AE9-A1A0-FA3C-0DC391492501}"/>
              </a:ext>
            </a:extLst>
          </p:cNvPr>
          <p:cNvSpPr txBox="1"/>
          <p:nvPr/>
        </p:nvSpPr>
        <p:spPr>
          <a:xfrm>
            <a:off x="156453" y="0"/>
            <a:ext cx="1187909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22.3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third important function – find max and min from histogram–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 2/2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D0E1B994-C1E4-685E-2D9F-A6BE6DADB6DA}"/>
              </a:ext>
            </a:extLst>
          </p:cNvPr>
          <p:cNvSpPr/>
          <p:nvPr/>
        </p:nvSpPr>
        <p:spPr>
          <a:xfrm>
            <a:off x="1994170" y="802990"/>
            <a:ext cx="554477" cy="6371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8643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24076-EE81-0FBE-088D-14538BFB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2881" y="6492875"/>
            <a:ext cx="32911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9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EFDDF-5F1D-495A-BA1B-99D4358A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559"/>
            <a:ext cx="6419850" cy="2886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5421A0-C939-4CF2-A4F4-27A2F6369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35751"/>
            <a:ext cx="8832715" cy="109078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8DCC3AB-FE28-1C45-8615-8199387B0DD6}"/>
              </a:ext>
            </a:extLst>
          </p:cNvPr>
          <p:cNvSpPr/>
          <p:nvPr/>
        </p:nvSpPr>
        <p:spPr>
          <a:xfrm rot="10800000">
            <a:off x="4905711" y="2076853"/>
            <a:ext cx="2945047" cy="661481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EB3D64-B0D0-D2A8-F8AE-7CED0789FE60}"/>
              </a:ext>
            </a:extLst>
          </p:cNvPr>
          <p:cNvSpPr/>
          <p:nvPr/>
        </p:nvSpPr>
        <p:spPr>
          <a:xfrm>
            <a:off x="7850759" y="1988714"/>
            <a:ext cx="4105073" cy="9046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Create_LUT is a very simple function for creating a LUT using the contrast (c) and brightness (b) constants.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552572-74AC-25C1-A31F-2350A70D48F4}"/>
              </a:ext>
            </a:extLst>
          </p:cNvPr>
          <p:cNvSpPr/>
          <p:nvPr/>
        </p:nvSpPr>
        <p:spPr>
          <a:xfrm>
            <a:off x="9136045" y="4425269"/>
            <a:ext cx="3055953" cy="12012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defining the LUT – we need to apply the LUT of the original gray image (img [ ] [ ] ) </a:t>
            </a:r>
            <a:endParaRPr lang="he-I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21E3F5-C23C-64F0-720D-1690E69C4E74}"/>
              </a:ext>
            </a:extLst>
          </p:cNvPr>
          <p:cNvSpPr/>
          <p:nvPr/>
        </p:nvSpPr>
        <p:spPr>
          <a:xfrm rot="10800000">
            <a:off x="7986408" y="4807082"/>
            <a:ext cx="1149637" cy="66148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948C018-82A5-6CFE-5FD4-0CAC9CA1AE3D}"/>
              </a:ext>
            </a:extLst>
          </p:cNvPr>
          <p:cNvSpPr txBox="1"/>
          <p:nvPr/>
        </p:nvSpPr>
        <p:spPr>
          <a:xfrm>
            <a:off x="-87549" y="-11117"/>
            <a:ext cx="122795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22.4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fourth important function – create a LUT and apply it on the image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2783070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3287</TotalTime>
  <Words>1495</Words>
  <Application>Microsoft Office PowerPoint</Application>
  <PresentationFormat>Widescreen</PresentationFormat>
  <Paragraphs>132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Cambria Math</vt:lpstr>
      <vt:lpstr>Corben</vt:lpstr>
      <vt:lpstr>Office Theme</vt:lpstr>
      <vt:lpstr>Course: Image Processing 31651 Assignment #22 Pixel to Pixel Operations (Part 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22.8 What did we learned?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26</cp:revision>
  <dcterms:created xsi:type="dcterms:W3CDTF">2024-07-17T08:54:52Z</dcterms:created>
  <dcterms:modified xsi:type="dcterms:W3CDTF">2024-07-24T15:31:21Z</dcterms:modified>
</cp:coreProperties>
</file>